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72" r:id="rId3"/>
    <p:sldId id="261" r:id="rId4"/>
    <p:sldId id="273" r:id="rId5"/>
    <p:sldId id="274" r:id="rId6"/>
    <p:sldId id="275" r:id="rId7"/>
    <p:sldId id="276" r:id="rId8"/>
    <p:sldId id="277" r:id="rId9"/>
    <p:sldId id="278" r:id="rId10"/>
    <p:sldId id="279" r:id="rId11"/>
    <p:sldId id="28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539" autoAdjust="0"/>
    <p:restoredTop sz="94675" autoAdjust="0"/>
  </p:normalViewPr>
  <p:slideViewPr>
    <p:cSldViewPr snapToGrid="0" snapToObjects="1">
      <p:cViewPr varScale="1">
        <p:scale>
          <a:sx n="72" d="100"/>
          <a:sy n="72" d="100"/>
        </p:scale>
        <p:origin x="-108" y="-330"/>
      </p:cViewPr>
      <p:guideLst>
        <p:guide orient="horz" pos="2160"/>
        <p:guide pos="2880"/>
      </p:guideLst>
    </p:cSldViewPr>
  </p:slideViewPr>
  <p:outlineViewPr>
    <p:cViewPr>
      <p:scale>
        <a:sx n="33" d="100"/>
        <a:sy n="33" d="100"/>
      </p:scale>
      <p:origin x="0" y="124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DCCB38-3DD5-004E-A2EC-9C8A6C8EAC14}" type="datetimeFigureOut">
              <a:rPr lang="en-US" smtClean="0"/>
              <a:t>4/24/2014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A37963-FC2F-E54A-BF20-B8960A684D0E}" type="slidenum">
              <a:rPr lang="en-US" smtClean="0"/>
              <a:t>‹#›</a:t>
            </a:fld>
            <a:endParaRPr lang="en-US"/>
          </a:p>
        </p:txBody>
      </p:sp>
    </p:spTree>
    <p:extLst>
      <p:ext uri="{BB962C8B-B14F-4D97-AF65-F5344CB8AC3E}">
        <p14:creationId xmlns:p14="http://schemas.microsoft.com/office/powerpoint/2010/main" val="3178334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691E15-EE2C-4D8E-A67E-937C472EC854}" type="datetimeFigureOut">
              <a:rPr lang="en-GB" smtClean="0"/>
              <a:t>24/04/2014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974CA1-FF5C-405A-9D66-809B1CBB7E3E}" type="slidenum">
              <a:rPr lang="en-GB" smtClean="0"/>
              <a:t>‹#›</a:t>
            </a:fld>
            <a:endParaRPr lang="en-GB"/>
          </a:p>
        </p:txBody>
      </p:sp>
    </p:spTree>
    <p:extLst>
      <p:ext uri="{BB962C8B-B14F-4D97-AF65-F5344CB8AC3E}">
        <p14:creationId xmlns:p14="http://schemas.microsoft.com/office/powerpoint/2010/main" val="2024014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GB"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4/24/2014</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4/24/2014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GB"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4/24/2014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GB"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4/24/2014</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GB"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4/24/2014</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GB"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4/24/2014</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4/24/2014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4/24/2014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4/24/2014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GB"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4/24/2014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4/24/2014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4/24/2014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4/24/2014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4/24/2014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4/24/2014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4/24/2014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4/24/2014</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cmt@liv.ac.uk" TargetMode="External"/><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Recognising</a:t>
            </a:r>
            <a:r>
              <a:rPr lang="en-US" dirty="0" smtClean="0"/>
              <a:t> the responsibility of senior clinicians in assessment</a:t>
            </a:r>
            <a:endParaRPr lang="en-US" dirty="0"/>
          </a:p>
        </p:txBody>
      </p:sp>
      <p:sp>
        <p:nvSpPr>
          <p:cNvPr id="3" name="Subtitle 2"/>
          <p:cNvSpPr>
            <a:spLocks noGrp="1"/>
          </p:cNvSpPr>
          <p:nvPr>
            <p:ph type="subTitle" idx="1"/>
          </p:nvPr>
        </p:nvSpPr>
        <p:spPr/>
        <p:txBody>
          <a:bodyPr/>
          <a:lstStyle/>
          <a:p>
            <a:endParaRPr lang="en-US" dirty="0" smtClean="0"/>
          </a:p>
          <a:p>
            <a:r>
              <a:rPr lang="en-US" dirty="0" smtClean="0"/>
              <a:t>David Taylor </a:t>
            </a:r>
          </a:p>
          <a:p>
            <a:r>
              <a:rPr lang="en-US" dirty="0" smtClean="0"/>
              <a:t>Liverpool Medical School</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
        <p:nvSpPr>
          <p:cNvPr id="5" name="TextBox 4"/>
          <p:cNvSpPr txBox="1"/>
          <p:nvPr/>
        </p:nvSpPr>
        <p:spPr>
          <a:xfrm>
            <a:off x="4933245" y="6136038"/>
            <a:ext cx="3213102" cy="369332"/>
          </a:xfrm>
          <a:prstGeom prst="rect">
            <a:avLst/>
          </a:prstGeom>
          <a:noFill/>
        </p:spPr>
        <p:txBody>
          <a:bodyPr wrap="none" rtlCol="0">
            <a:spAutoFit/>
          </a:bodyPr>
          <a:lstStyle/>
          <a:p>
            <a:r>
              <a:rPr lang="en-GB" dirty="0" smtClean="0">
                <a:solidFill>
                  <a:schemeClr val="bg1"/>
                </a:solidFill>
                <a:hlinkClick r:id="rId3"/>
              </a:rPr>
              <a:t>dcmt@liv.ac.uk</a:t>
            </a:r>
            <a:r>
              <a:rPr lang="en-GB" dirty="0" smtClean="0">
                <a:solidFill>
                  <a:schemeClr val="bg1"/>
                </a:solidFill>
              </a:rPr>
              <a:t> Ottawa, 2014</a:t>
            </a:r>
            <a:endParaRPr lang="en-GB" dirty="0">
              <a:solidFill>
                <a:schemeClr val="bg1"/>
              </a:solidFill>
            </a:endParaRPr>
          </a:p>
        </p:txBody>
      </p:sp>
    </p:spTree>
    <p:extLst>
      <p:ext uri="{BB962C8B-B14F-4D97-AF65-F5344CB8AC3E}">
        <p14:creationId xmlns:p14="http://schemas.microsoft.com/office/powerpoint/2010/main" val="311803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Tensions</a:t>
            </a:r>
            <a:endParaRPr lang="en-US" dirty="0"/>
          </a:p>
        </p:txBody>
      </p:sp>
      <p:sp>
        <p:nvSpPr>
          <p:cNvPr id="3" name="Content Placeholder 2"/>
          <p:cNvSpPr>
            <a:spLocks noGrp="1"/>
          </p:cNvSpPr>
          <p:nvPr>
            <p:ph idx="1"/>
          </p:nvPr>
        </p:nvSpPr>
        <p:spPr/>
        <p:txBody>
          <a:bodyPr/>
          <a:lstStyle/>
          <a:p>
            <a:r>
              <a:rPr lang="en-US" dirty="0" smtClean="0"/>
              <a:t>What doesn’t come through in reading short extracts is the tension that colleagues felt between supporting students through their learning, and acting as final arbiter of their progression.</a:t>
            </a:r>
            <a:endParaRPr lang="en-US" dirty="0"/>
          </a:p>
          <a:p>
            <a:r>
              <a:rPr lang="en-US" dirty="0" smtClean="0"/>
              <a:t>Objective examinations help with this, but there needs to be a “Would I let this person treat my ….?” clause.</a:t>
            </a:r>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4223030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t>
            </a:r>
            <a:endParaRPr lang="en-US" dirty="0"/>
          </a:p>
        </p:txBody>
      </p:sp>
      <p:sp>
        <p:nvSpPr>
          <p:cNvPr id="3" name="Content Placeholder 2"/>
          <p:cNvSpPr>
            <a:spLocks noGrp="1"/>
          </p:cNvSpPr>
          <p:nvPr>
            <p:ph idx="1"/>
          </p:nvPr>
        </p:nvSpPr>
        <p:spPr/>
        <p:txBody>
          <a:bodyPr/>
          <a:lstStyle/>
          <a:p>
            <a:r>
              <a:rPr lang="en-US" dirty="0" smtClean="0"/>
              <a:t>Multiple “subjective” observations should be used alongside objective tests.</a:t>
            </a:r>
          </a:p>
          <a:p>
            <a:r>
              <a:rPr lang="en-US" dirty="0" smtClean="0"/>
              <a:t>And  as many senior clinicians as possible should be involved in making the observations.</a:t>
            </a:r>
          </a:p>
          <a:p>
            <a:r>
              <a:rPr lang="en-US" dirty="0" smtClean="0"/>
              <a:t>But this is demanding in terms of time, and deserves the appropriate recognition.</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595104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this study?</a:t>
            </a:r>
            <a:endParaRPr lang="en-US" dirty="0"/>
          </a:p>
        </p:txBody>
      </p:sp>
      <p:sp>
        <p:nvSpPr>
          <p:cNvPr id="3" name="Content Placeholder 2"/>
          <p:cNvSpPr>
            <a:spLocks noGrp="1"/>
          </p:cNvSpPr>
          <p:nvPr>
            <p:ph idx="1"/>
          </p:nvPr>
        </p:nvSpPr>
        <p:spPr/>
        <p:txBody>
          <a:bodyPr/>
          <a:lstStyle/>
          <a:p>
            <a:r>
              <a:rPr lang="en-US" dirty="0" smtClean="0"/>
              <a:t>There are many demands on a senior clinician's time</a:t>
            </a:r>
          </a:p>
          <a:p>
            <a:pPr lvl="1"/>
            <a:r>
              <a:rPr lang="en-US" dirty="0" smtClean="0"/>
              <a:t>Clinically</a:t>
            </a:r>
          </a:p>
          <a:p>
            <a:pPr lvl="1"/>
            <a:r>
              <a:rPr lang="en-US" dirty="0" smtClean="0"/>
              <a:t>Educationally</a:t>
            </a:r>
          </a:p>
          <a:p>
            <a:r>
              <a:rPr lang="en-US" dirty="0" smtClean="0"/>
              <a:t>This is part of a larger study on the pressures and rewards of being a clinical academic</a:t>
            </a:r>
          </a:p>
          <a:p>
            <a:r>
              <a:rPr lang="en-US" dirty="0" smtClean="0"/>
              <a:t>One of the themes which came out of the study was the senior clinician's role in assessing medical students and trainees.</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059093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a:t>
            </a:r>
            <a:endParaRPr lang="en-US" dirty="0"/>
          </a:p>
        </p:txBody>
      </p:sp>
      <p:sp>
        <p:nvSpPr>
          <p:cNvPr id="3" name="Content Placeholder 2"/>
          <p:cNvSpPr>
            <a:spLocks noGrp="1"/>
          </p:cNvSpPr>
          <p:nvPr>
            <p:ph idx="1"/>
          </p:nvPr>
        </p:nvSpPr>
        <p:spPr/>
        <p:txBody>
          <a:bodyPr>
            <a:normAutofit/>
          </a:bodyPr>
          <a:lstStyle/>
          <a:p>
            <a:r>
              <a:rPr lang="en-US" dirty="0" smtClean="0"/>
              <a:t>Semi-structured interviews</a:t>
            </a:r>
          </a:p>
          <a:p>
            <a:pPr lvl="1"/>
            <a:r>
              <a:rPr lang="en-US" dirty="0" smtClean="0"/>
              <a:t>With clinical consultants with </a:t>
            </a:r>
            <a:r>
              <a:rPr lang="en-US" b="1" i="1" dirty="0" smtClean="0"/>
              <a:t>substantive</a:t>
            </a:r>
            <a:r>
              <a:rPr lang="en-US" dirty="0" smtClean="0"/>
              <a:t> university contracts</a:t>
            </a:r>
          </a:p>
          <a:p>
            <a:pPr lvl="1"/>
            <a:r>
              <a:rPr lang="en-US" dirty="0" smtClean="0"/>
              <a:t>And with clinical consultants with </a:t>
            </a:r>
            <a:r>
              <a:rPr lang="en-US" b="1" i="1" dirty="0" smtClean="0"/>
              <a:t>honorary</a:t>
            </a:r>
            <a:r>
              <a:rPr lang="en-US" dirty="0" smtClean="0"/>
              <a:t> university contracts</a:t>
            </a:r>
          </a:p>
          <a:p>
            <a:r>
              <a:rPr lang="en-US" dirty="0" smtClean="0"/>
              <a:t>Recorded, transcribed, checked, coded and </a:t>
            </a:r>
            <a:r>
              <a:rPr lang="en-US" dirty="0" err="1" smtClean="0"/>
              <a:t>analysed</a:t>
            </a:r>
            <a:endParaRPr lang="en-US" dirty="0" smtClean="0"/>
          </a:p>
          <a:p>
            <a:r>
              <a:rPr lang="en-US" dirty="0" smtClean="0"/>
              <a:t>Using </a:t>
            </a:r>
            <a:r>
              <a:rPr lang="en-US" dirty="0" err="1" smtClean="0"/>
              <a:t>NVivo</a:t>
            </a:r>
            <a:r>
              <a:rPr lang="en-US" dirty="0" smtClean="0"/>
              <a:t> software</a:t>
            </a:r>
          </a:p>
        </p:txBody>
      </p:sp>
      <p:pic>
        <p:nvPicPr>
          <p:cNvPr id="6" name="Picture 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071991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observations</a:t>
            </a:r>
            <a:endParaRPr lang="en-US" dirty="0"/>
          </a:p>
        </p:txBody>
      </p:sp>
      <p:sp>
        <p:nvSpPr>
          <p:cNvPr id="3" name="Content Placeholder 2"/>
          <p:cNvSpPr>
            <a:spLocks noGrp="1"/>
          </p:cNvSpPr>
          <p:nvPr>
            <p:ph idx="1"/>
          </p:nvPr>
        </p:nvSpPr>
        <p:spPr/>
        <p:txBody>
          <a:bodyPr/>
          <a:lstStyle/>
          <a:p>
            <a:r>
              <a:rPr lang="en-US" dirty="0" smtClean="0"/>
              <a:t>Assessment </a:t>
            </a:r>
            <a:r>
              <a:rPr lang="en-US" i="1" dirty="0" smtClean="0"/>
              <a:t>for learning</a:t>
            </a:r>
            <a:r>
              <a:rPr lang="en-US" dirty="0"/>
              <a:t> </a:t>
            </a:r>
            <a:endParaRPr lang="en-US" dirty="0" smtClean="0"/>
          </a:p>
          <a:p>
            <a:r>
              <a:rPr lang="en-US" dirty="0" smtClean="0"/>
              <a:t>Judging competence means prolonged observation</a:t>
            </a:r>
          </a:p>
          <a:p>
            <a:r>
              <a:rPr lang="en-US" dirty="0" smtClean="0"/>
              <a:t>Prolonged observation makes it harder to be objective</a:t>
            </a:r>
          </a:p>
          <a:p>
            <a:r>
              <a:rPr lang="en-US" dirty="0" smtClean="0"/>
              <a:t>But objectivity is not necessarily the most important attribute</a:t>
            </a:r>
          </a:p>
          <a:p>
            <a:r>
              <a:rPr lang="en-US" dirty="0" smtClean="0"/>
              <a:t>“Would I allow this person to treat my ….?”</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1729530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for learning</a:t>
            </a:r>
            <a:endParaRPr lang="en-US" dirty="0"/>
          </a:p>
        </p:txBody>
      </p:sp>
      <p:sp>
        <p:nvSpPr>
          <p:cNvPr id="3" name="Content Placeholder 2"/>
          <p:cNvSpPr>
            <a:spLocks noGrp="1"/>
          </p:cNvSpPr>
          <p:nvPr>
            <p:ph idx="1"/>
          </p:nvPr>
        </p:nvSpPr>
        <p:spPr/>
        <p:txBody>
          <a:bodyPr>
            <a:normAutofit lnSpcReduction="10000"/>
          </a:bodyPr>
          <a:lstStyle/>
          <a:p>
            <a:r>
              <a:rPr lang="en-US" dirty="0"/>
              <a:t>I have a sense of </a:t>
            </a:r>
            <a:r>
              <a:rPr lang="en-US" dirty="0" smtClean="0"/>
              <a:t>responsibility.  </a:t>
            </a:r>
            <a:r>
              <a:rPr lang="en-US" dirty="0"/>
              <a:t>I</a:t>
            </a:r>
            <a:r>
              <a:rPr lang="en-US" dirty="0" smtClean="0"/>
              <a:t>f </a:t>
            </a:r>
            <a:r>
              <a:rPr lang="en-US" dirty="0"/>
              <a:t>I ever have a weak student I have a sense responsibility </a:t>
            </a:r>
            <a:r>
              <a:rPr lang="en-US" dirty="0" smtClean="0"/>
              <a:t>to </a:t>
            </a:r>
            <a:r>
              <a:rPr lang="en-US" dirty="0"/>
              <a:t>see that student improve for their own </a:t>
            </a:r>
            <a:r>
              <a:rPr lang="en-US" dirty="0" smtClean="0"/>
              <a:t>benefit. It's </a:t>
            </a:r>
            <a:r>
              <a:rPr lang="en-US" dirty="0"/>
              <a:t>about being remedial and supportive. </a:t>
            </a:r>
          </a:p>
          <a:p>
            <a:endParaRPr lang="en-US" dirty="0"/>
          </a:p>
          <a:p>
            <a:r>
              <a:rPr lang="en-US" dirty="0"/>
              <a:t>And then there's the 0.1 of a percent of them where you have to sit one down and say "look what you're doing </a:t>
            </a:r>
            <a:r>
              <a:rPr lang="en-US" dirty="0" err="1"/>
              <a:t>ain’t</a:t>
            </a:r>
            <a:r>
              <a:rPr lang="en-US" dirty="0"/>
              <a:t> good enough mate, do you see why it's not good enough?" And it's the authority figure, as opposed to anything else. Not often thankfully, that you do have to, and that's part of the job getting people back on track. </a:t>
            </a:r>
          </a:p>
          <a:p>
            <a:endParaRPr lang="en-US" dirty="0"/>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9533932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Prolonged observation</a:t>
            </a:r>
            <a:endParaRPr lang="en-US" dirty="0"/>
          </a:p>
        </p:txBody>
      </p:sp>
      <p:sp>
        <p:nvSpPr>
          <p:cNvPr id="3" name="Content Placeholder 2"/>
          <p:cNvSpPr>
            <a:spLocks noGrp="1"/>
          </p:cNvSpPr>
          <p:nvPr>
            <p:ph idx="1"/>
          </p:nvPr>
        </p:nvSpPr>
        <p:spPr/>
        <p:txBody>
          <a:bodyPr>
            <a:normAutofit lnSpcReduction="10000"/>
          </a:bodyPr>
          <a:lstStyle/>
          <a:p>
            <a:r>
              <a:rPr lang="en-US" dirty="0" smtClean="0"/>
              <a:t>I </a:t>
            </a:r>
            <a:r>
              <a:rPr lang="en-US" dirty="0"/>
              <a:t>would prefer having a group at </a:t>
            </a:r>
            <a:r>
              <a:rPr lang="en-US" dirty="0" smtClean="0"/>
              <a:t>least </a:t>
            </a:r>
            <a:r>
              <a:rPr lang="en-US" dirty="0"/>
              <a:t>for two months or three months sometimes </a:t>
            </a:r>
            <a:r>
              <a:rPr lang="en-US" dirty="0" smtClean="0"/>
              <a:t>I can </a:t>
            </a:r>
            <a:r>
              <a:rPr lang="en-US" dirty="0"/>
              <a:t>get to know them. Because everyone has a bad day. And then I think I would be able to assess them over a period of time, rather than at one time </a:t>
            </a:r>
            <a:r>
              <a:rPr lang="en-US" dirty="0" smtClean="0"/>
              <a:t>when they </a:t>
            </a:r>
            <a:r>
              <a:rPr lang="en-US" dirty="0"/>
              <a:t>come in with sheets only </a:t>
            </a:r>
            <a:r>
              <a:rPr lang="en-US" dirty="0" smtClean="0"/>
              <a:t>to provide </a:t>
            </a:r>
            <a:r>
              <a:rPr lang="en-US" dirty="0"/>
              <a:t>an assessment</a:t>
            </a:r>
            <a:r>
              <a:rPr lang="en-US" dirty="0" smtClean="0"/>
              <a:t>…</a:t>
            </a:r>
          </a:p>
          <a:p>
            <a:r>
              <a:rPr lang="en-US" dirty="0" smtClean="0"/>
              <a:t>… in </a:t>
            </a:r>
            <a:r>
              <a:rPr lang="en-US" dirty="0"/>
              <a:t>the old days they got feedback at the end of firm, which was I think usually, in the better </a:t>
            </a:r>
            <a:r>
              <a:rPr lang="en-US" dirty="0" err="1"/>
              <a:t>organised</a:t>
            </a:r>
            <a:r>
              <a:rPr lang="en-US" dirty="0"/>
              <a:t> firms, backed up by a half day or a least 2 hour clinical exam </a:t>
            </a:r>
            <a:r>
              <a:rPr lang="en-US" i="1" dirty="0"/>
              <a:t>[corrected later to </a:t>
            </a:r>
            <a:r>
              <a:rPr lang="en-US" i="1" dirty="0" err="1"/>
              <a:t>emphasise</a:t>
            </a:r>
            <a:r>
              <a:rPr lang="en-US" i="1" dirty="0"/>
              <a:t> this was 30 min per student]</a:t>
            </a:r>
            <a:r>
              <a:rPr lang="en-US" dirty="0"/>
              <a:t> based on our own </a:t>
            </a:r>
            <a:r>
              <a:rPr lang="en-US" dirty="0" smtClean="0"/>
              <a:t>wards. That </a:t>
            </a:r>
            <a:r>
              <a:rPr lang="en-US" dirty="0"/>
              <a:t>was an important </a:t>
            </a:r>
            <a:r>
              <a:rPr lang="en-US" dirty="0" smtClean="0"/>
              <a:t>part…</a:t>
            </a:r>
            <a:endParaRPr lang="en-US" dirty="0"/>
          </a:p>
          <a:p>
            <a:endParaRPr lang="en-US" dirty="0"/>
          </a:p>
          <a:p>
            <a:endParaRPr lang="en-US" dirty="0"/>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2791675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 close?</a:t>
            </a:r>
            <a:endParaRPr lang="en-US" dirty="0"/>
          </a:p>
        </p:txBody>
      </p:sp>
      <p:sp>
        <p:nvSpPr>
          <p:cNvPr id="3" name="Content Placeholder 2"/>
          <p:cNvSpPr>
            <a:spLocks noGrp="1"/>
          </p:cNvSpPr>
          <p:nvPr>
            <p:ph idx="1"/>
          </p:nvPr>
        </p:nvSpPr>
        <p:spPr/>
        <p:txBody>
          <a:bodyPr/>
          <a:lstStyle/>
          <a:p>
            <a:r>
              <a:rPr lang="en-US" dirty="0" smtClean="0"/>
              <a:t>… I </a:t>
            </a:r>
            <a:r>
              <a:rPr lang="en-US" dirty="0"/>
              <a:t>suppose because you partly examining yourself aren't you. Because they have either not taken it </a:t>
            </a:r>
            <a:r>
              <a:rPr lang="en-US" dirty="0" smtClean="0"/>
              <a:t>in, </a:t>
            </a:r>
            <a:r>
              <a:rPr lang="en-US" dirty="0"/>
              <a:t>or if they have taken it </a:t>
            </a:r>
            <a:r>
              <a:rPr lang="en-US" dirty="0" smtClean="0"/>
              <a:t>then </a:t>
            </a:r>
            <a:r>
              <a:rPr lang="en-US" dirty="0"/>
              <a:t>they are going to do in it your way and then it's very difficult… Because you </a:t>
            </a:r>
            <a:r>
              <a:rPr lang="en-US" b="1" i="1" dirty="0" smtClean="0"/>
              <a:t>are</a:t>
            </a:r>
            <a:r>
              <a:rPr lang="en-US" dirty="0" smtClean="0"/>
              <a:t> </a:t>
            </a:r>
            <a:r>
              <a:rPr lang="en-US" dirty="0"/>
              <a:t>going to like it</a:t>
            </a:r>
            <a:r>
              <a:rPr lang="en-US" dirty="0" smtClean="0"/>
              <a:t>…</a:t>
            </a:r>
          </a:p>
          <a:p>
            <a:r>
              <a:rPr lang="en-US" dirty="0"/>
              <a:t>I </a:t>
            </a:r>
            <a:r>
              <a:rPr lang="en-US" dirty="0" smtClean="0"/>
              <a:t>mean, </a:t>
            </a:r>
            <a:r>
              <a:rPr lang="en-US" dirty="0"/>
              <a:t>if they come to one </a:t>
            </a:r>
            <a:r>
              <a:rPr lang="en-US" dirty="0" smtClean="0"/>
              <a:t>or two </a:t>
            </a:r>
            <a:r>
              <a:rPr lang="en-US" dirty="0"/>
              <a:t>tutorials </a:t>
            </a:r>
            <a:r>
              <a:rPr lang="en-US" dirty="0" smtClean="0"/>
              <a:t>in the second </a:t>
            </a:r>
            <a:r>
              <a:rPr lang="en-US" dirty="0"/>
              <a:t>year and you examine them, fine I don't think that's a problem. But I think if you have them for 3-6 months or something it's a different story. </a:t>
            </a:r>
            <a:r>
              <a:rPr lang="en-US" dirty="0" smtClean="0"/>
              <a:t>… it </a:t>
            </a:r>
            <a:r>
              <a:rPr lang="en-US" dirty="0"/>
              <a:t>depends how well you know them.</a:t>
            </a:r>
          </a:p>
          <a:p>
            <a:endParaRPr lang="en-US" dirty="0"/>
          </a:p>
          <a:p>
            <a:endParaRPr lang="en-US" dirty="0"/>
          </a:p>
          <a:p>
            <a:endParaRPr lang="en-US" dirty="0"/>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045298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versus robust?</a:t>
            </a:r>
            <a:endParaRPr lang="en-US" dirty="0"/>
          </a:p>
        </p:txBody>
      </p:sp>
      <p:sp>
        <p:nvSpPr>
          <p:cNvPr id="3" name="Content Placeholder 2"/>
          <p:cNvSpPr>
            <a:spLocks noGrp="1"/>
          </p:cNvSpPr>
          <p:nvPr>
            <p:ph idx="1"/>
          </p:nvPr>
        </p:nvSpPr>
        <p:spPr/>
        <p:txBody>
          <a:bodyPr/>
          <a:lstStyle/>
          <a:p>
            <a:r>
              <a:rPr lang="en-US" dirty="0"/>
              <a:t>There aren't any conflicts of interest but it is </a:t>
            </a:r>
            <a:r>
              <a:rPr lang="en-US" dirty="0" smtClean="0"/>
              <a:t>more… </a:t>
            </a:r>
            <a:r>
              <a:rPr lang="en-US" dirty="0"/>
              <a:t>once you have this completely transparent, properly evaluated, all the rest of </a:t>
            </a:r>
            <a:r>
              <a:rPr lang="en-US" dirty="0" smtClean="0"/>
              <a:t>it… </a:t>
            </a:r>
            <a:r>
              <a:rPr lang="en-US" dirty="0"/>
              <a:t>objective thing, I actually think that what is perceived as bias comes into it. So what I'm saying is I sometimes wonder whether being completely transparent is actually as robust. Because certain individuals seem soar through it who actually </a:t>
            </a:r>
            <a:r>
              <a:rPr lang="en-US" dirty="0" smtClean="0"/>
              <a:t>shouldn't…</a:t>
            </a:r>
            <a:endParaRPr lang="en-US" dirty="0"/>
          </a:p>
          <a:p>
            <a:endParaRPr lang="en-US" dirty="0"/>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9887882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Would I allow…?</a:t>
            </a:r>
            <a:endParaRPr lang="en-US" dirty="0"/>
          </a:p>
        </p:txBody>
      </p:sp>
      <p:sp>
        <p:nvSpPr>
          <p:cNvPr id="3" name="Content Placeholder 2"/>
          <p:cNvSpPr>
            <a:spLocks noGrp="1"/>
          </p:cNvSpPr>
          <p:nvPr>
            <p:ph idx="1"/>
          </p:nvPr>
        </p:nvSpPr>
        <p:spPr/>
        <p:txBody>
          <a:bodyPr/>
          <a:lstStyle/>
          <a:p>
            <a:r>
              <a:rPr lang="en-US" dirty="0" smtClean="0"/>
              <a:t>… do </a:t>
            </a:r>
            <a:r>
              <a:rPr lang="en-US" dirty="0"/>
              <a:t>you remember X, he always said, when he was examining the membership, a simple criterion was </a:t>
            </a:r>
            <a:r>
              <a:rPr lang="en-US" dirty="0" smtClean="0"/>
              <a:t>“Would </a:t>
            </a:r>
            <a:r>
              <a:rPr lang="en-US" dirty="0"/>
              <a:t>I allow this person to treat my wife?” And if the answer was no then they weren’t </a:t>
            </a:r>
            <a:r>
              <a:rPr lang="en-US" dirty="0" smtClean="0"/>
              <a:t>suitable.</a:t>
            </a:r>
            <a:endParaRPr lang="en-US" dirty="0"/>
          </a:p>
          <a:p>
            <a:endParaRPr lang="en-US" dirty="0"/>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00791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381</TotalTime>
  <Words>706</Words>
  <Application>Microsoft Office PowerPoint</Application>
  <PresentationFormat>On-screen Show (4:3)</PresentationFormat>
  <Paragraphs>47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Revolution</vt:lpstr>
      <vt:lpstr>Recognising the responsibility of senior clinicians in assessment</vt:lpstr>
      <vt:lpstr>Why this study?</vt:lpstr>
      <vt:lpstr>What happened?</vt:lpstr>
      <vt:lpstr>Main observations</vt:lpstr>
      <vt:lpstr>Assessment for learning</vt:lpstr>
      <vt:lpstr>Prolonged observation</vt:lpstr>
      <vt:lpstr>Too close?</vt:lpstr>
      <vt:lpstr>Objective versus robust?</vt:lpstr>
      <vt:lpstr>Would I allow…?</vt:lpstr>
      <vt:lpstr>Tensions</vt:lpstr>
      <vt:lpstr>So?</vt:lpstr>
    </vt:vector>
  </TitlesOfParts>
  <Company>University of Liverpool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Valuing students</dc:title>
  <dc:creator>David Taylor</dc:creator>
  <cp:lastModifiedBy>Taylor, David</cp:lastModifiedBy>
  <cp:revision>26</cp:revision>
  <cp:lastPrinted>2014-04-15T14:01:59Z</cp:lastPrinted>
  <dcterms:created xsi:type="dcterms:W3CDTF">2013-03-04T15:31:34Z</dcterms:created>
  <dcterms:modified xsi:type="dcterms:W3CDTF">2014-04-24T11:39:00Z</dcterms:modified>
</cp:coreProperties>
</file>